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8" r:id="rId2"/>
    <p:sldMasterId id="2147483745" r:id="rId3"/>
    <p:sldMasterId id="2147483757" r:id="rId4"/>
    <p:sldMasterId id="2147483769" r:id="rId5"/>
  </p:sldMasterIdLst>
  <p:notesMasterIdLst>
    <p:notesMasterId r:id="rId28"/>
  </p:notesMasterIdLst>
  <p:sldIdLst>
    <p:sldId id="278" r:id="rId6"/>
    <p:sldId id="281" r:id="rId7"/>
    <p:sldId id="299" r:id="rId8"/>
    <p:sldId id="283" r:id="rId9"/>
    <p:sldId id="282" r:id="rId10"/>
    <p:sldId id="300" r:id="rId11"/>
    <p:sldId id="295" r:id="rId12"/>
    <p:sldId id="284" r:id="rId13"/>
    <p:sldId id="301" r:id="rId14"/>
    <p:sldId id="302" r:id="rId15"/>
    <p:sldId id="294" r:id="rId16"/>
    <p:sldId id="286" r:id="rId17"/>
    <p:sldId id="287" r:id="rId18"/>
    <p:sldId id="292" r:id="rId19"/>
    <p:sldId id="298" r:id="rId20"/>
    <p:sldId id="290" r:id="rId21"/>
    <p:sldId id="296" r:id="rId22"/>
    <p:sldId id="297" r:id="rId23"/>
    <p:sldId id="288" r:id="rId24"/>
    <p:sldId id="289" r:id="rId25"/>
    <p:sldId id="293" r:id="rId26"/>
    <p:sldId id="303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308" autoAdjust="0"/>
  </p:normalViewPr>
  <p:slideViewPr>
    <p:cSldViewPr>
      <p:cViewPr varScale="1">
        <p:scale>
          <a:sx n="122" d="100"/>
          <a:sy n="122" d="100"/>
        </p:scale>
        <p:origin x="59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718643B-1527-4F05-8D74-12353CF4496C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0070C89-4AF6-4F25-9569-48B859C0B43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677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070C89-4AF6-4F25-9569-48B859C0B431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88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070C89-4AF6-4F25-9569-48B859C0B431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95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5D3CA78-37F6-442C-9105-46744580ED57}" type="slidenum">
              <a:rPr lang="en-GB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69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Must filter the data to only keep non divergent hillslopes</a:t>
            </a:r>
          </a:p>
          <a:p>
            <a:r>
              <a:rPr lang="en-GB" dirty="0" smtClean="0"/>
              <a:t>Explain that the fit is not a best fit line, but the best model fit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070C89-4AF6-4F25-9569-48B859C0B431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56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Animate to remove density of points below a threshold – </a:t>
            </a:r>
            <a:r>
              <a:rPr lang="en-GB" dirty="0" err="1" smtClean="0"/>
              <a:t>eg</a:t>
            </a:r>
            <a:r>
              <a:rPr lang="en-GB" dirty="0" smtClean="0"/>
              <a:t> 80% of hillslope</a:t>
            </a:r>
            <a:r>
              <a:rPr lang="en-GB" baseline="0" dirty="0" smtClean="0"/>
              <a:t> traces are in the highlighted region, around the steady state curve. Also able to add in the median data point and explain that the error bars are within the point.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070C89-4AF6-4F25-9569-48B859C0B431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38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D57F9-DB01-4908-B58B-BE09B216DE88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82380-D0E3-4607-888A-3028104CAB3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4CF4A-DF6C-489C-B299-AF3900E571F4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62CC-522F-4494-A6F2-8B94EA8F9B4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72B79-068A-495D-B3E2-9C0B0A3F2159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6C565-B9F6-4A54-B08D-AB4812F96EB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C4C6B-78BC-49E1-9909-1E2166A22883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477000"/>
            <a:ext cx="55086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17A8E-4D31-4052-80EE-4E14FAFBCA5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11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3D7ED-0E0A-45F7-808C-0F9641B62714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477000"/>
            <a:ext cx="55086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48286-353C-45DA-B84F-0DC3B7C7578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7E84D-3024-40D1-A9A5-83B518B99C9A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40013" y="6477000"/>
            <a:ext cx="55086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F0E5-3A0A-435B-8194-8B2B5A2673C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11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8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9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5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9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936B05-B227-4BE3-9356-E3925351C7AD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0013" y="6477000"/>
            <a:ext cx="55086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D2308-F204-4497-B2FB-E69170F590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10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8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4" y="155448"/>
            <a:ext cx="2525151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E42A3-ED87-422B-BD14-C65986067140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C2192-A609-4131-AB33-16338347C8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2"/>
            <a:ext cx="1905000" cy="5851525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DA41E-FB4A-410B-B880-469F15DAAF60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5507C-F981-4F60-8E8D-1A21D2F4432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D57F9-DB01-4908-B58B-BE09B216DE88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82380-D0E3-4607-888A-3028104CAB3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488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43068-913F-4B2A-9323-D8D95A20BBC9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03C33-2348-4EB9-98A5-8C2C62581CE7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8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43068-913F-4B2A-9323-D8D95A20BBC9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03C33-2348-4EB9-98A5-8C2C62581CE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11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839B2-B3E8-4F4D-A089-641C1EE2CEB7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811C5-1D56-48FF-88CF-78FDEF61C3E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267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B67A-AA34-4811-9C96-678C06D2020A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25318-FF5F-48F0-A40E-307ADC2B985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80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698989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89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F2090-6A21-476B-AA8D-FB751C803D30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1D767-EAF0-4B9D-A1DD-E9F21A411C5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40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EECA6-F476-4EC8-B3B6-9DBAB4472F97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67B0-54B9-4E9A-92A3-8B2CB4299CB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510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EDFAD-2FF3-4034-91AE-F272F7FD51C3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0A57D-12C7-4640-A78A-F4E3D386DB8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6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8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9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5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9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B1911-677E-4325-82C1-7D43F4C444D7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6CD0C-A4BC-4EA1-A8C8-DCD60F31FAA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906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8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4" y="155448"/>
            <a:ext cx="2525151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D0F30-693B-41CA-88D8-82F5E18CB54E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CF20C-9A65-40AB-81C8-6389F6B4774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19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4CF4A-DF6C-489C-B299-AF3900E571F4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62CC-522F-4494-A6F2-8B94EA8F9B4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5549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2"/>
            <a:ext cx="1905000" cy="5851525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72B79-068A-495D-B3E2-9C0B0A3F2159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6C565-B9F6-4A54-B08D-AB4812F96EB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91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FCBE9-C5A3-4E70-BF52-AE7433F76A27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FFF1F-A554-4645-8472-D19E22F475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62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839B2-B3E8-4F4D-A089-641C1EE2CEB7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811C5-1D56-48FF-88CF-78FDEF61C3E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9E54D-064F-4F52-AF61-7915550E88FF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CFB86-C129-4D9B-92AC-C640359912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777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CE361-0887-4D27-90A0-C73F4DEE8DA2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C3445-CC45-4F5F-8ADB-39D7C722C65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2559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013E7-7A4C-4318-A75E-162295887EDE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91C09-F089-495B-80ED-0D27516098E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36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16360-0C58-40FB-9765-933F64802956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6D5A9-05F2-44CC-8BFF-1912C24118D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1257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D579C-A237-4EB6-8F52-8A5F1F3BAAF0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F80D2-FDF3-44D6-A7C4-F40BDF7AD25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9609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FF266-0891-4143-9BC4-3A1A325B3337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8A5CD-CB3D-47D5-9FF5-D5F3E72355E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2356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D8D21-CC0F-4EA2-B0E0-773E4A207A80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FA2D0-2E99-49A4-936A-96C110E6584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7927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EE95F-9D36-450C-94DB-9A5601B9712C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6DDE2-EDAC-4771-A4F9-BD68D464497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01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BDBA6-EB61-4CC2-B878-9888CB7AC554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54C77-059E-4422-92A0-9D325376462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461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67B2C-2E18-4D8A-8294-05979C3B34BC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DBD0B-2BF0-4C32-A19C-F6D992DD0B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96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B67A-AA34-4811-9C96-678C06D2020A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25318-FF5F-48F0-A40E-307ADC2B985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9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6A731-C42E-49E9-BE29-228A32E6D188}" type="datetimeFigureOut">
              <a:rPr lang="en-GB">
                <a:solidFill>
                  <a:prstClr val="white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BCE6B-23BE-4B74-B296-61C1A2F765BA}" type="slidenum">
              <a:rPr lang="en-GB">
                <a:solidFill>
                  <a:prstClr val="white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77386-B590-490A-8992-105198F5F40E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1CF3F-6CEF-4D2B-890F-6BE997C2E86D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01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11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1FE45-D1DE-4A84-87B4-D0B02F1B1621}" type="datetimeFigureOut">
              <a:rPr lang="en-GB">
                <a:solidFill>
                  <a:prstClr val="white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6BC6B-E39F-4D68-8305-BD4668FA6F0F}" type="slidenum">
              <a:rPr lang="en-GB">
                <a:solidFill>
                  <a:prstClr val="white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4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2AE88-32F3-4B58-B769-A055500E635D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0C851-E571-4094-8810-15AC03D79CD0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831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698989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89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93BC8-73D6-4D96-96FF-66332B23036F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3B231-1CF7-42A6-B2BF-970840170A12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85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351FE-6E1E-4590-8230-F826AC9C2DD3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B6230-1D06-4CCC-BE41-F371C668944B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5311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80FE8-1801-42DF-8436-48FDEF5CAB6E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0DE41-BE7B-434D-AF1D-7D7FF4BA59DA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45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8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9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5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9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87381-EE65-455D-B17B-2F39927B6BED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93A2BD-3389-4AED-8968-318C1452663D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070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8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4" y="155448"/>
            <a:ext cx="2525151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05501-9CDE-4823-97F2-975181F739FE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GB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389C02-488B-4CF2-9B73-EDBA74337447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43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039C6-8041-493D-ADDE-0C25D7840215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54433-CE66-468F-AB56-9FCCF0CDA137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9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F2090-6A21-476B-AA8D-FB751C803D30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1D767-EAF0-4B9D-A1DD-E9F21A411C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7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2"/>
            <a:ext cx="1905000" cy="5851525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9F111-B68A-45C8-96FF-3D0146082F74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62B3F-285E-4F1C-897F-15FAFB7B62B1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15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EECA6-F476-4EC8-B3B6-9DBAB4472F97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67B0-54B9-4E9A-92A3-8B2CB4299C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EDFAD-2FF3-4034-91AE-F272F7FD51C3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0A57D-12C7-4640-A78A-F4E3D386DB8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B1911-677E-4325-82C1-7D43F4C444D7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6CD0C-A4BC-4EA1-A8C8-DCD60F31FA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D0F30-693B-41CA-88D8-82F5E18CB54E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CF20C-9A65-40AB-81C8-6389F6B477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A8DB687-E9C1-4242-8BA5-C92078D10FC3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1ABFED3-FA45-44B3-9AD2-2E56B283DD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5" r:id="rId3"/>
    <p:sldLayoutId id="2147483734" r:id="rId4"/>
    <p:sldLayoutId id="2147483733" r:id="rId5"/>
    <p:sldLayoutId id="2147483732" r:id="rId6"/>
    <p:sldLayoutId id="2147483731" r:id="rId7"/>
    <p:sldLayoutId id="2147483730" r:id="rId8"/>
    <p:sldLayoutId id="2147483729" r:id="rId9"/>
    <p:sldLayoutId id="2147483728" r:id="rId10"/>
    <p:sldLayoutId id="214748372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32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3EE74E4-FA25-4A19-95F0-19C5B25FA6B6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376988"/>
            <a:ext cx="3836987" cy="365125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E4B9ED7-C5E9-4C57-AE94-DEDC4D6CE1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rtl="0" fontAlgn="base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fontAlgn="base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fontAlgn="base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fontAlgn="base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fontAlgn="base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4A8DB687-E9C1-4242-8BA5-C92078D10FC3}" type="datetimeFigureOut">
              <a:rPr lang="en-GB" smtClean="0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F1ABFED3-FA45-44B3-9AD2-2E56B283DD7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52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1" fontAlgn="base" hangingPunct="1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1" fontAlgn="base" hangingPunct="1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1" fontAlgn="base" hangingPunct="1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3855837-663A-434A-AEDE-7E8965FA1160}" type="datetimeFigureOut">
              <a:rPr lang="en-GB"/>
              <a:pPr>
                <a:defRPr/>
              </a:pPr>
              <a:t>02/09/2015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70A84F1-EF33-4FC3-96FE-5F3D4D6A999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91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2DA045AB-8460-4F6A-AC49-FFE96B186E9A}" type="datetimeFigureOut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02/09/2015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DD9C886-4B5D-4D0F-BA9B-1D95F36859E9}" type="slidenum">
              <a:rPr lang="en-GB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9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fontAlgn="base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fontAlgn="base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fontAlgn="base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fontAlgn="base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ctrTitle"/>
          </p:nvPr>
        </p:nvSpPr>
        <p:spPr>
          <a:xfrm>
            <a:off x="265113" y="404664"/>
            <a:ext cx="8550275" cy="887413"/>
          </a:xfrm>
        </p:spPr>
        <p:txBody>
          <a:bodyPr/>
          <a:lstStyle/>
          <a:p>
            <a:r>
              <a:rPr lang="en-GB" sz="4000" b="1" dirty="0"/>
              <a:t>Constraining hillslope sediment flux using high resolution topographic data</a:t>
            </a:r>
            <a:endParaRPr lang="en-GB" sz="400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340" y="2001788"/>
            <a:ext cx="8131820" cy="419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2800" b="1" dirty="0" smtClean="0">
                <a:solidFill>
                  <a:schemeClr val="tx1"/>
                </a:solidFill>
              </a:rPr>
              <a:t>Stuart Grieve, Simon </a:t>
            </a:r>
            <a:r>
              <a:rPr lang="en-GB" sz="2800" b="1" dirty="0" err="1" smtClean="0">
                <a:solidFill>
                  <a:schemeClr val="tx1"/>
                </a:solidFill>
              </a:rPr>
              <a:t>Mudd</a:t>
            </a:r>
            <a:r>
              <a:rPr lang="en-GB" sz="2800" b="1" dirty="0">
                <a:solidFill>
                  <a:schemeClr val="tx1"/>
                </a:solidFill>
              </a:rPr>
              <a:t> </a:t>
            </a:r>
            <a:r>
              <a:rPr lang="en-GB" sz="2800" b="1" dirty="0" smtClean="0">
                <a:solidFill>
                  <a:schemeClr val="tx1"/>
                </a:solidFill>
              </a:rPr>
              <a:t>&amp; Martin Hurst</a:t>
            </a:r>
          </a:p>
        </p:txBody>
      </p:sp>
      <p:pic>
        <p:nvPicPr>
          <p:cNvPr id="26630" name="Picture 4" descr="NERC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9663" y="5443538"/>
            <a:ext cx="155575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370485"/>
            <a:ext cx="1440160" cy="1155728"/>
          </a:xfrm>
          <a:prstGeom prst="rect">
            <a:avLst/>
          </a:prstGeom>
        </p:spPr>
      </p:pic>
      <p:pic>
        <p:nvPicPr>
          <p:cNvPr id="6" name="Picture 5" descr="http://www.bgs.ac.uk/images/sectionIcons/bgs_logo_1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370485"/>
            <a:ext cx="1070554" cy="10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Predicted relief structure: Nonlinear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584"/>
            <a:ext cx="9144000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91440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584"/>
            <a:ext cx="9144000" cy="4114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724129" y="1628798"/>
            <a:ext cx="3639072" cy="1872208"/>
            <a:chOff x="7290539" y="1628800"/>
            <a:chExt cx="2246326" cy="116014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24" b="4399"/>
            <a:stretch/>
          </p:blipFill>
          <p:spPr bwMode="auto">
            <a:xfrm>
              <a:off x="7290539" y="1628800"/>
              <a:ext cx="2246326" cy="116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9068503" y="1673422"/>
              <a:ext cx="222244" cy="132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5559" y="1628234"/>
            <a:ext cx="5469369" cy="129671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 smtClean="0"/>
              <a:t>Steady state hillslope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U</a:t>
            </a:r>
            <a:r>
              <a:rPr lang="en-GB" sz="2800" dirty="0" smtClean="0"/>
              <a:t>plifted at 0.1, 0.2 &amp; 0.3 mm/</a:t>
            </a:r>
            <a:r>
              <a:rPr lang="en-GB" sz="2800" dirty="0" err="1" smtClean="0"/>
              <a:t>yr</a:t>
            </a:r>
            <a:endParaRPr lang="en-GB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2905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Dimensionless relief and curvature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04" y="1515338"/>
            <a:ext cx="6583998" cy="49379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51927" y="2063835"/>
            <a:ext cx="792088" cy="3248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66" y="3385120"/>
            <a:ext cx="1895475" cy="9715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15" y="1515338"/>
            <a:ext cx="6583997" cy="493799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409586" y="2205914"/>
            <a:ext cx="4177771" cy="2076858"/>
            <a:chOff x="5409586" y="2205914"/>
            <a:chExt cx="4177771" cy="20768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586" y="2205914"/>
              <a:ext cx="2838554" cy="154202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448382" y="3574886"/>
              <a:ext cx="21389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latin typeface="+mj-lt"/>
                </a:rPr>
                <a:t>Oregon Coast Range</a:t>
              </a:r>
              <a:endParaRPr lang="en-GB" sz="20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37658" y="4040449"/>
            <a:ext cx="4710762" cy="1501974"/>
            <a:chOff x="3437658" y="4040449"/>
            <a:chExt cx="4710762" cy="15019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7658" y="4040449"/>
              <a:ext cx="2864876" cy="15019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669906" y="5080758"/>
              <a:ext cx="2478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 smtClean="0">
                  <a:latin typeface="+mj-lt"/>
                </a:rPr>
                <a:t>Gabilan</a:t>
              </a:r>
              <a:r>
                <a:rPr lang="en-GB" sz="2000" dirty="0" smtClean="0">
                  <a:latin typeface="+mj-lt"/>
                </a:rPr>
                <a:t> Mesa</a:t>
              </a:r>
              <a:endParaRPr lang="en-GB" sz="2000" dirty="0">
                <a:latin typeface="+mj-lt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H="1" flipV="1">
            <a:off x="4002682" y="3458838"/>
            <a:ext cx="591508" cy="6562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1367" y="5906950"/>
            <a:ext cx="6883378" cy="68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374" y="5891928"/>
            <a:ext cx="2524125" cy="9715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813934" y="2662530"/>
            <a:ext cx="605304" cy="5492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5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Topographic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Challenge is to move beyond basin scale</a:t>
            </a:r>
          </a:p>
          <a:p>
            <a:endParaRPr lang="en-GB" dirty="0" smtClean="0"/>
          </a:p>
          <a:p>
            <a:r>
              <a:rPr lang="en-GB" dirty="0" smtClean="0"/>
              <a:t>We need to measure some parameters continuously across our landscapes:</a:t>
            </a:r>
          </a:p>
          <a:p>
            <a:pPr lvl="1"/>
            <a:r>
              <a:rPr lang="en-GB" dirty="0" smtClean="0"/>
              <a:t>Hillslope length</a:t>
            </a:r>
          </a:p>
          <a:p>
            <a:pPr lvl="1"/>
            <a:r>
              <a:rPr lang="en-GB" dirty="0" smtClean="0"/>
              <a:t>Relief</a:t>
            </a:r>
          </a:p>
          <a:p>
            <a:pPr lvl="1"/>
            <a:r>
              <a:rPr lang="en-GB" dirty="0" smtClean="0"/>
              <a:t>Hilltop curvature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6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Connecting hillslopes to channels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016" y="1774825"/>
            <a:ext cx="3970784" cy="4625975"/>
          </a:xfrm>
        </p:spPr>
        <p:txBody>
          <a:bodyPr/>
          <a:lstStyle/>
          <a:p>
            <a:r>
              <a:rPr lang="en-GB" dirty="0" smtClean="0"/>
              <a:t>Model sediment flow from hilltop to channel</a:t>
            </a:r>
          </a:p>
          <a:p>
            <a:endParaRPr lang="en-GB" dirty="0" smtClean="0"/>
          </a:p>
          <a:p>
            <a:r>
              <a:rPr lang="en-GB" dirty="0" smtClean="0"/>
              <a:t>Couples every hillslope to it’s channel</a:t>
            </a:r>
          </a:p>
        </p:txBody>
      </p:sp>
      <p:pic>
        <p:nvPicPr>
          <p:cNvPr id="4" name="Picture 3" descr="X:\poster_figs\3dfin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544" r="43608" b="1509"/>
          <a:stretch/>
        </p:blipFill>
        <p:spPr bwMode="auto">
          <a:xfrm>
            <a:off x="468887" y="1916832"/>
            <a:ext cx="3953425" cy="379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chemeClr val="accent1">
                    <a:satMod val="150000"/>
                  </a:schemeClr>
                </a:solidFill>
              </a:rPr>
              <a:t>Measuring </a:t>
            </a:r>
            <a:r>
              <a:rPr lang="en-GB" dirty="0" smtClean="0">
                <a:solidFill>
                  <a:schemeClr val="accent1">
                    <a:satMod val="150000"/>
                  </a:schemeClr>
                </a:solidFill>
              </a:rPr>
              <a:t>hillslopes directly</a:t>
            </a:r>
            <a:endParaRPr lang="en-GB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4856163" y="1846263"/>
            <a:ext cx="4376737" cy="4625975"/>
          </a:xfrm>
        </p:spPr>
        <p:txBody>
          <a:bodyPr/>
          <a:lstStyle/>
          <a:p>
            <a:r>
              <a:rPr lang="en-GB" dirty="0" smtClean="0"/>
              <a:t>Don’t use steepest descent</a:t>
            </a:r>
          </a:p>
          <a:p>
            <a:pPr marL="119062" indent="0">
              <a:buNone/>
            </a:pPr>
            <a:endParaRPr lang="en-GB" dirty="0" smtClean="0"/>
          </a:p>
          <a:p>
            <a:r>
              <a:rPr lang="en-GB" dirty="0" smtClean="0"/>
              <a:t>Model flow </a:t>
            </a:r>
            <a:r>
              <a:rPr lang="en-GB" b="1" dirty="0" smtClean="0"/>
              <a:t>within </a:t>
            </a:r>
            <a:r>
              <a:rPr lang="en-GB" dirty="0" smtClean="0"/>
              <a:t>each pixel</a:t>
            </a:r>
          </a:p>
          <a:p>
            <a:endParaRPr lang="en-GB" dirty="0" smtClean="0"/>
          </a:p>
          <a:p>
            <a:r>
              <a:rPr lang="en-GB" dirty="0" smtClean="0"/>
              <a:t>Gives a more realistic flow path on hillslopes</a:t>
            </a:r>
          </a:p>
          <a:p>
            <a:pPr marL="119062" indent="0">
              <a:buNone/>
            </a:pPr>
            <a:endParaRPr lang="en-GB" dirty="0" smtClean="0"/>
          </a:p>
        </p:txBody>
      </p:sp>
      <p:sp>
        <p:nvSpPr>
          <p:cNvPr id="39939" name="AutoShape 6" descr="data:image/jpeg;base64,/9j/4AAQSkZJRgABAQAAAQABAAD/2wCEAAkGBxQSEhUUEhQWFRQXFBcUFBcYFxcXFxUUFBQXFxQVFBQYHCggGBolHBQUITEhJSkrLi4uFx8zODMsNygtLiwBCgoKDg0OFw8QGiwcHBwsLCwsLCwsLCwsLCwsLCwsLCwsLCwsLCwsLCwsLCwsLCwsLCwsLCwsLCwsLCwsLCwsLP/AABEIAKEBOQMBIgACEQEDEQH/xAAaAAACAwEBAAAAAAAAAAAAAAABAgADBAUG/8QAPBAAAQMBBQQIBAUDBAMAAAAAAQACEQMEEiExUUFhcZEFE1KBobHR8CIyQsEUYpKi4RVy0jNTgvEGI8L/xAAXAQEBAQEAAAAAAAAAAAAAAAAAAQID/8QAIhEBAAICAQQCAwAAAAAAAAAAAAEREhMCIUFRYQOBIjHw/9oADAMBAAIRAxEAPwD0AKYFZhUTiouljQHJgVQHpg9BeCmBVAcnDkFwKYFUh6IeoLwUwKoFRMKiC4FEFVB4TByC0FGVWCmBQOCjKSUZQPKMpJRlA0oyklGUDypKSUZQPKkpAUZQNKkpZUlAZUQlCUBlRCUJQGUJQlCVQ0pSUJQlAZQlAlCUDSllCUJQNKEpSVJVHnQ9MHrI1xVgeVzsahUTh6x9YnFVLGwPTh6xiqnFRWxrD1L6ztqJLRVgZpYvNpCvZUlcQOkgbcSeC22arsUsdEPTB6z31OtGviqNQemFQrJ1w1HNMKgQahUR6xYWWppmDklp20EkYDvUsdDrEQ9Y/wAS3tDmERaG9ocwljZfTCodVj/EN1HMJhWGo5q2NgqphVWLrRqOaIfvSxuFQI31hvhQVd6DeHKXlgFTei2pnx+wQbrywVukMYaNsSmNRc21UiAYxkY7t6Do2a3yYK2Xl56xtdnsOPPJdUV0iRslCVm69EV1bFwcpKoZWHiU3WBBZKEpLyBcgeUJVRrDVG8geUJVZehfVHhRanH6vAJvxDu2VQGJxTC4ZIsNod2inFoPadzVYaFYApkWUV3dophUOpTBEFMywk70+O9EJpTIsgaU7WnREIhMy0g6IidFJTNTIssnRHHRMjKZFqg0ogflVkogpkWW8eyiHflTSiCmQUO/L5ol/wCXzTKJkASIy8Uodu8YTypKuRao1BoUC8b1bKUpkWoe/SUS8bJVhASuYCmULZWVJzLgoSO0UOpGqBo70ygWN/uPNBxGp5qrqylLToFbjyLKL52+KuadHHmsvcjA2yDvVGm7vPNS7vPNZg0ao3TqpY1BxGTjzKDidrjzWUg6oEO1S/Y0xvPNK4HU81RDtUpvapfsWvG880t3eVV8WqEOV+xlBTX0l5EFcmVjXJ7yqBTyoLGuTByrBTBBa0oykaUQ5A4KN5IXBAOQW3kQVUHJgUFt9S8qwUbyKsLlOsSFyEq0LQ9HrFVO5SSlC7rFOsVOKWFaGjrFOsCpaE7Wop+sCBejCiza0Qu3IXtyYuUlCoLO5SSmLglvBCoHFKQVDUCBqhDoN06IOaTyhTrUOtVtOheqSup9yc1EhKsTImKF8qAokq2gdfuUFoGihSEJcLawV2o9aNVmLUvVq9FyBlrOoPH+VYLSdGft9Vyw5WB655Sy6ItH5WeHqiK47DffeueHohyZDois3sN5kfdEVGH6B+pc8VE4rJkNxLNjf3BQObp4rEKqYVUuxsvDTxRDRns7liNROx6DVgmJAWdj5wEcwrxRdp4j1QWB+5G8NFV1Tjs98VBRdsGM6hFaO5Qd3NUljhsPIpAHaHkg0k8OaW/wVOO9XU7POYMayMEEvKStrei27XFMzo1gxknvHot4yMF5AldGq+kBk097Z81hNton6Dz/AJUxFaEJX1m7HQN4PqVMNj2+I8wpUoJCBQIOwg8CEj2OIiDyUoOVFlFE7JSvLhs5hWoKayEIWI2jcEDahorgU3QhdWT8SN/JOKo7Uc0xKaYQIVLXTk4c0XTr4lSilsIEKrHXxUx18Vfso5QJSXT7KBafZT7KMSpKQtPspLh9lKHMBRBVVSR9JRx0WKkpcHJxUVAnar2Uz2hzCAlyIlA0zhiOfnoi6kR9Q5n0UDNRa5IylvH7vRWhn52/u/xSwzXqy8qu8HnrwVoDe2P0u9FlClwVlOoRkSO9QNb2vAprje0OTvRW1WstT+0ea0U7eRmXd13/ABVVI0z8ztmUEAHiAqurGxwKtzHcdml0gyMXGd4H2CNS3H6AHYePcfsuMKR9z6KxlAgyCJ2YrUfJJboDpAHB95h3e8FVUexxkVXY5fNqtl4uHxM2az4Kv8JT2tjn6rfVXPfZZEirhwdPfCq6kgf6oI0lw8F1BYKeceJQL2D6HZan/Legw0ujHESA0jUOwVjbA5udOe8fYq89I3TF0xsbP3VdXpkkEBoG+8fsp+PkO8HbQHcD9kBWo/VTu9y5tSu5xkkjPInI96pL3DCTpAKmXsdg2yhsHJoTstVNxhrCTsgBcUVna4cBpoQtdjtwESxnG7jH/FXL2O3SpSJc1o3YT4JjSwggR71lJRrlwlviHN8/srnVDG/wXQYrR0c0jAAGM4xnuP2WB/QrtkHmF3L86+CLZ2nwUxiSnnD0M7dzS1Oh6g2eIXpHSRExvEfeVzrXZHgSKr/D1CYlOI7o6oMQ0nhB8lmqX253hxHquhcribpeRuO3hJSOtVUfMXRvbPmFLGEWoqfjNysq1pzjk0eSpLWnYsXHgOLWNoKYWpqp6kJDRT8Ua+uB2jmnlc00zokuHRWo8gslGY2+aoDNk46bUbvPj7hcug0Xxr/KLKkqprDpgrBWbOQMYYnxgQnRTX04lVVKvAaQEaFpLTIPuVBqDHGDdJGeRxT0Kh/22n/iTzCDukahDYgbGwCPI4q1tsqHKb2Jwk8cFrpAsbWdn1LYJ7ClOqf9pp3ERHkrRaqwHyO2/S7xSNttfsn9Llq4GxlOReFARnEjuwVwpbepb44Y8PJYBa7R2Xfpd9wrG2+sfoP6XK3x/oHRZRdt6uNLmW5WVqrgBdAy0cB3RkuWLXW2Md+kwrm2qv8A7Z/S71Vzj2Njb/1CBshxnvnFOwnaDvM/bNct9W06O/SIVVRlpdAIMcQAOITL1I7MwJxA3wPNSm6cj5fZcul0e8kh5MDIkSPFdKhZ2U/lvZzmSOWS1EzPYXFqz1Xtb8xiOeuq0tIOPvuUIB1VHMq2ln0ls6XceeS5tWrJM479V6B9nYSCQJGRiD4Ks2GmTJBPeYWOXGZ7lPOu3IBy9JWsFN+beWEclS7oikdjhwcfus658jhMpOPyhx4A+iLaL+y6P7Tt0XZZ0UGmWveO+eatdY3EQ58938rWCuZYzVp4hhI02b126NRxHxMc3vHqqrLYms2nHcQOUq51YAxLZ0yMewtRFC6N6S+05vjTesrazSbofJxww701KkyAQG7iI84VBtFFjvh60mRhAiIzyVFSx/nfzWjI5+KptlZzRLWuedEGGpYKjp+KBEYwY4aFZHdHPaJMnkf/AK2q20dOubg6kQd84+CRnTd76HjZ8JUmpGR1B4zAbxw8FUMpkDiYPJbqdWk/AsrTMbTCNusNNpGFXWbsgcZAWcUc0Vd4KJeUXdWJh5EasI+6qNRvaHI+izPGUOXFCSiwTk5vOPNW/g3fl/WPVSpR0qVnY0ySJmdoj9yanaGSRfbnsjxlxXnrLUDT8TA4cz4rqUOkKYyF3/j6LrHOJat2W5YFVPszMCZwN7CcTvjNZR0g0/UEwqB2Mg8jHitXYep1LjG04QCRtxyUY+gcAL0f3GJG08EQWnZlzCrfZWEZd4zUHQoimYcAMJjE4bDgrnVwMbuOWxcJnRVMkuEgHIYiD3nJCn0QYxqftUmZj9QO/StQIxABmIkeqf8AEjUcwvOO6KeMi0959FX+EqAfKeX2zWJ+TlHYt6T+oM2vbzCof0wAJAB0+KOEyvOuBGbTyKF4LE/NPgds/wDkOP8Ap/uGKB/8gMYUxO92HkuMDKZzYOznPkpt5Dr/ANfd2Ae/7QoOnn9hvM+i57LI92QPvvSGzP0PvVNnMdZvTh2tHcdqLum9GePouK4EZ+YKrNTRTZyR6JnTbY+JpnccE39cb2TzC84XxmrmUHOOAxidmWequzmW7T+nhsZ4+gWap008jANHMrm/hnY4ZZwRh4oss7jlHeY7kz5yNT+lKhOYHAKU+lag2g8QsRs+8DX4krhG2d+zms5ch0h01U2hp7j6qwdOnawc4+y4xdCQu3q58i3fHTw2sPMKO6YpH5munWAfuuBeUL1dnIt2mdIUb14Dd8g54LTR6Wp9poEZXS3HivMOqY4JHOKu2S3pnvpSSwU3E4mXkclgp9KVgfkF3aGmdcczH8LjlM13HiM1rYtuzZenGj52u74K30umKRyMcQvPUra8Nu4Eb9OaSpXvZhs7SJBJ1TaW9LU6VpAwXealPpWmcAfTmvJdUpBCbkt6r+qUSTi3DUDHeDtVVWrZ3fMGGNy8wSVJTbKW9CadlzgeMAqvqbNu5rggp+s3ps9FqACoAVLw0PiiSFxtDAaImeHeqxGqee9QXUrU4CA488E5tlTtHkPOFjdVI+k80za/Edy1fJW9nSb4gweIjmtI6WMZY+HILk35yhO08Uz5R3LdhvTQwvMI5YeS0U+lWumZaNZGPASuE125MGg7FrdK29AbUyZDjOBwdP7QT5K5lW9MCP7m+OBkd680KY/7RvOkm8ZOZBj2Fd0D05rDZdO4RJ5mE9OuYm6R+k+RXlg520kxlJnzT0qhaQWkg7MsFd0D1PWnXZlAnPPOEtUOMAXSN+usQvNNtLm5EjGffMo/janace9XdBb0T6Tok3S7QfCHZ4SQTvVFS0NaLrrrDOQlxOs/DguE61vM7ZzmNmuCFSsXGSJO9Sfl8Dstt1KZzO3PL1SVbeyfhnLGAACdmeULkCodEQ7isT8slug7pPES3AaGJ3lB/SM5icZyGUZHULFISkaLOyRH1X4xgDnG3igHbvfNQ8ErhGxTKUs0cVAEGPRvb/BLEu6zzQgKHilPcin6relLNFW5I4ILSN6VjCcJHfgq/YVUHVWIRvo2QkwXsbxIhPaLGWx8bDOjgsA3qSEuPAtcyNrf1ApCPcpC1SUsMpeUgIE+5RTQFLoSkqXkFAdxRmFQJ9MUb51G7CFGYW396YQqOKD3dyDR1ke/JM/D5gRxwWEvOwxw+xKjCDgZz2q1C9Gu+McI4BPf0PgsfWwckesO9Si2rrgMwVYKw2O8VjvOVrSUktsY7em4wsYqFMHn2VktrAHsqPcN6ykkoEoNfWofiI2rIXbvP7oyERqFqGqsNVYy8b0W1JRWm93d+Ck7/HyWc96hDscSgvA3lGVlF4bSmFV2pRGoO7kCfeKzh7tpUaUVbKmCqLikL/f8KjRKhg/9rIHkiYjjgj1hQaS0FLcCzuqHXmtNlpU3Nl9Xq3XyCS4fCwBhaRSImqXTU+tobcE5ibETPQAYKR7wWun0ZQkzbmQJiGhrieqc5pxeYBdcGOOJGBWW1Wak1rnNtIeQafwhhDiHuhxHxY3W4mAcowkK4SFdgJVTXzsMb8CtxsNAudFraxoLgJIrkhrZabw6vF/ZAIaQQXSQFP6ZQkD8ezG7j1QA+IOJn/27LkcXt3q65VgIUEblqrWGkGuLbZTc4MqODbgEuYYawOvmS4TkDsiRindZbL1THC0ua8sa57Sab8ere54a0XSPja1gBMi9JEQSw5DE6qBtStrtXTq9D0b1xtsY4l1K4BTDi4V7pa4FtTEAOEj5sCbobiqqnR9nuiLYwuDXl/wyC4Pb1QYMIBaSSQ50Fp4K65SmHrhsU63cFpt1gosbep2ltY9ZcDWsum7E3/nOEz6iYWK6N6kxQyOz5K1RRJSViXYFFFkUNVjVFFRZTVjM+9FRSUg4980TtQUWQwz5pRkooikOfetCiiSqs5+9Fc/MKKKILsxx+xU/hRRVTj7Kupl3IqKKDMgk/hFRVD01XUy5/dRRWFLTzHf5Jh9lFEQp+Ye9iV+RUUSAXZBIMve9RRArckG7VFEEWZ6iisCxLqooqQoP+m7i7zWqjkFFElTj1TKKIkv/2Q=="/>
          <p:cNvSpPr>
            <a:spLocks noChangeAspect="1" noChangeArrowheads="1"/>
          </p:cNvSpPr>
          <p:nvPr/>
        </p:nvSpPr>
        <p:spPr bwMode="auto">
          <a:xfrm>
            <a:off x="155575" y="-1500188"/>
            <a:ext cx="6096000" cy="313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solidFill>
                <a:prstClr val="black"/>
              </a:solidFill>
              <a:latin typeface="Corbe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23530" y="1901545"/>
            <a:ext cx="4506516" cy="4311252"/>
            <a:chOff x="1835696" y="1932980"/>
            <a:chExt cx="4506516" cy="4311252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9000">
                <a:schemeClr val="accent1">
                  <a:tint val="44500"/>
                  <a:satMod val="160000"/>
                  <a:lumMod val="29000"/>
                  <a:lumOff val="71000"/>
                </a:schemeClr>
              </a:gs>
              <a:gs pos="16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grpSp>
          <p:nvGrpSpPr>
            <p:cNvPr id="36" name="Group 35"/>
            <p:cNvGrpSpPr/>
            <p:nvPr/>
          </p:nvGrpSpPr>
          <p:grpSpPr>
            <a:xfrm>
              <a:off x="1835696" y="1932980"/>
              <a:ext cx="4506516" cy="4311252"/>
              <a:chOff x="1835696" y="1932980"/>
              <a:chExt cx="4506516" cy="4311252"/>
            </a:xfrm>
            <a:grpFill/>
          </p:grpSpPr>
          <p:sp>
            <p:nvSpPr>
              <p:cNvPr id="46" name="Rectangle 45"/>
              <p:cNvSpPr/>
              <p:nvPr/>
            </p:nvSpPr>
            <p:spPr>
              <a:xfrm>
                <a:off x="1835696" y="1932980"/>
                <a:ext cx="1502172" cy="1432272"/>
              </a:xfrm>
              <a:prstGeom prst="rect">
                <a:avLst/>
              </a:prstGeom>
              <a:grpFill/>
              <a:ln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20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835696" y="3377084"/>
                <a:ext cx="1502172" cy="1432272"/>
              </a:xfrm>
              <a:prstGeom prst="rect">
                <a:avLst/>
              </a:prstGeom>
              <a:grpFill/>
              <a:ln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20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835696" y="4809356"/>
                <a:ext cx="1502172" cy="1434876"/>
              </a:xfrm>
              <a:prstGeom prst="rect">
                <a:avLst/>
              </a:prstGeom>
              <a:grpFill/>
              <a:ln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20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337868" y="1935584"/>
                <a:ext cx="1502172" cy="1432272"/>
              </a:xfrm>
              <a:prstGeom prst="rect">
                <a:avLst/>
              </a:prstGeom>
              <a:grpFill/>
              <a:ln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20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337868" y="3379688"/>
                <a:ext cx="1502172" cy="1432272"/>
              </a:xfrm>
              <a:prstGeom prst="rect">
                <a:avLst/>
              </a:prstGeom>
              <a:grpFill/>
              <a:ln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20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337868" y="4811960"/>
                <a:ext cx="1502172" cy="1432272"/>
              </a:xfrm>
              <a:prstGeom prst="rect">
                <a:avLst/>
              </a:prstGeom>
              <a:grpFill/>
              <a:ln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20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840040" y="1932980"/>
                <a:ext cx="1502172" cy="1432272"/>
              </a:xfrm>
              <a:prstGeom prst="rect">
                <a:avLst/>
              </a:prstGeom>
              <a:grpFill/>
              <a:ln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20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40040" y="3367856"/>
                <a:ext cx="1502172" cy="1432272"/>
              </a:xfrm>
              <a:prstGeom prst="rect">
                <a:avLst/>
              </a:prstGeom>
              <a:grpFill/>
              <a:ln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20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40040" y="4811960"/>
                <a:ext cx="1502172" cy="1432272"/>
              </a:xfrm>
              <a:prstGeom prst="rect">
                <a:avLst/>
              </a:prstGeom>
              <a:grpFill/>
              <a:ln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20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159079" y="2297777"/>
              <a:ext cx="864096" cy="523220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8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56907" y="2297777"/>
              <a:ext cx="864096" cy="523220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8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4735" y="2297777"/>
              <a:ext cx="864096" cy="523220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8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54735" y="3736338"/>
              <a:ext cx="864096" cy="523220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8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280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656907" y="3741881"/>
              <a:ext cx="864096" cy="523220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8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170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59079" y="3741881"/>
              <a:ext cx="864096" cy="523220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8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54735" y="5174153"/>
              <a:ext cx="864096" cy="523220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8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350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56907" y="5172851"/>
              <a:ext cx="864096" cy="523220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8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59079" y="5174153"/>
              <a:ext cx="864096" cy="523220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8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90</a:t>
              </a: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27113" y="2620963"/>
            <a:ext cx="798512" cy="168275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25625" y="2789238"/>
            <a:ext cx="585788" cy="544512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425700" y="3376613"/>
            <a:ext cx="352425" cy="1392237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778125" y="4778375"/>
            <a:ext cx="549275" cy="363538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32163" y="5133975"/>
            <a:ext cx="1498600" cy="0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93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Relief and hilltop curvature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200800" cy="51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satMod val="150000"/>
                  </a:schemeClr>
                </a:solidFill>
              </a:rPr>
              <a:t>Measuring hillslopes directly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have continuous measurements of these values across our landscapes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4714"/>
            <a:ext cx="9144000" cy="306665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187624" y="3674714"/>
            <a:ext cx="0" cy="11944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80112" y="3674714"/>
            <a:ext cx="0" cy="14104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7584" y="327008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C000"/>
                </a:solidFill>
              </a:rPr>
              <a:t>72 m</a:t>
            </a:r>
            <a:endParaRPr lang="en-GB" sz="2400" b="1" dirty="0">
              <a:solidFill>
                <a:srgbClr val="FFC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48064" y="327008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C000"/>
                </a:solidFill>
              </a:rPr>
              <a:t>57 m</a:t>
            </a:r>
            <a:endParaRPr lang="en-GB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05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satMod val="150000"/>
                  </a:schemeClr>
                </a:solidFill>
              </a:rPr>
              <a:t>Measuring hillslopes directly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000"/>
            <a:ext cx="9144000" cy="31639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5616" y="239127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C000"/>
                </a:solidFill>
              </a:rPr>
              <a:t>37 m</a:t>
            </a:r>
            <a:endParaRPr lang="en-GB" sz="2400" b="1" dirty="0">
              <a:solidFill>
                <a:srgbClr val="FFC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19672" y="2852936"/>
            <a:ext cx="0" cy="11944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92080" y="234888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C000"/>
                </a:solidFill>
              </a:rPr>
              <a:t>39 m</a:t>
            </a:r>
            <a:endParaRPr lang="en-GB" sz="2400" b="1" dirty="0">
              <a:solidFill>
                <a:srgbClr val="FFC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796136" y="2810545"/>
            <a:ext cx="0" cy="148255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satMod val="150000"/>
                  </a:schemeClr>
                </a:solidFill>
              </a:rPr>
              <a:t>Measuring hillslopes directly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000"/>
            <a:ext cx="9144000" cy="31220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213920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C000"/>
                </a:solidFill>
              </a:rPr>
              <a:t>0.014 m</a:t>
            </a:r>
            <a:r>
              <a:rPr lang="en-GB" sz="2400" b="1" baseline="30000" dirty="0" smtClean="0">
                <a:solidFill>
                  <a:srgbClr val="FFC000"/>
                </a:solidFill>
              </a:rPr>
              <a:t>-1</a:t>
            </a:r>
            <a:endParaRPr lang="en-GB" sz="2400" b="1" dirty="0">
              <a:solidFill>
                <a:srgbClr val="FFC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3648" y="2636912"/>
            <a:ext cx="0" cy="11944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48064" y="2211211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C000"/>
                </a:solidFill>
              </a:rPr>
              <a:t>0.07 m</a:t>
            </a:r>
            <a:r>
              <a:rPr lang="en-GB" sz="2400" b="1" baseline="30000" dirty="0" smtClean="0">
                <a:solidFill>
                  <a:srgbClr val="FFC000"/>
                </a:solidFill>
              </a:rPr>
              <a:t>-1</a:t>
            </a:r>
            <a:endParaRPr lang="en-GB" sz="2400" b="1" dirty="0">
              <a:solidFill>
                <a:srgbClr val="FFC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96136" y="2708920"/>
            <a:ext cx="0" cy="7920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Hillslope length-relief relationships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5220072" y="1700808"/>
            <a:ext cx="3639072" cy="1872208"/>
            <a:chOff x="7290539" y="1628800"/>
            <a:chExt cx="2246326" cy="116014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24" b="4399"/>
            <a:stretch/>
          </p:blipFill>
          <p:spPr bwMode="auto">
            <a:xfrm>
              <a:off x="7290539" y="1628800"/>
              <a:ext cx="2246326" cy="116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9068503" y="1673422"/>
              <a:ext cx="222244" cy="132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" y="3573016"/>
            <a:ext cx="9144000" cy="3081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08104" y="4509120"/>
            <a:ext cx="108012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971600" y="4437112"/>
            <a:ext cx="108012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1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hillslope sediment flux?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4825"/>
            <a:ext cx="8229600" cy="4625975"/>
          </a:xfrm>
        </p:spPr>
        <p:txBody>
          <a:bodyPr/>
          <a:lstStyle/>
          <a:p>
            <a:r>
              <a:rPr lang="en-GB" dirty="0" smtClean="0"/>
              <a:t>Volume of </a:t>
            </a:r>
            <a:r>
              <a:rPr lang="en-GB" dirty="0"/>
              <a:t>sediment </a:t>
            </a:r>
            <a:r>
              <a:rPr lang="en-GB" dirty="0" smtClean="0"/>
              <a:t>transported on a hillslope per unit area in a period of time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119062" indent="0">
              <a:buNone/>
            </a:pPr>
            <a:endParaRPr lang="en-GB" dirty="0" smtClean="0"/>
          </a:p>
          <a:p>
            <a:r>
              <a:rPr lang="en-GB" dirty="0" smtClean="0"/>
              <a:t>Integral in landscape evolution modelling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924944"/>
            <a:ext cx="3198765" cy="281351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9512" y="3169915"/>
            <a:ext cx="5040560" cy="220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438150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dirty="0" smtClean="0"/>
              <a:t>Sediment flux controls:</a:t>
            </a:r>
          </a:p>
          <a:p>
            <a:pPr lvl="1"/>
            <a:r>
              <a:rPr lang="en-GB" dirty="0" smtClean="0"/>
              <a:t>Geometry of hillslopes</a:t>
            </a:r>
          </a:p>
          <a:p>
            <a:pPr lvl="1"/>
            <a:r>
              <a:rPr lang="en-GB" dirty="0" smtClean="0"/>
              <a:t>Landscape response to climate and tectonic forcing</a:t>
            </a:r>
          </a:p>
        </p:txBody>
      </p:sp>
    </p:spTree>
    <p:extLst>
      <p:ext uri="{BB962C8B-B14F-4D97-AF65-F5344CB8AC3E}">
        <p14:creationId xmlns:p14="http://schemas.microsoft.com/office/powerpoint/2010/main" val="3519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Dimensionless relief and curvature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284984"/>
            <a:ext cx="4389332" cy="3291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73" y="3284984"/>
            <a:ext cx="4389332" cy="3291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284984"/>
            <a:ext cx="4389332" cy="3291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73" y="3284984"/>
            <a:ext cx="4389332" cy="3291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90" y="1590296"/>
            <a:ext cx="2286110" cy="17145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284984"/>
            <a:ext cx="4389332" cy="32919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73" y="3284984"/>
            <a:ext cx="4389332" cy="32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9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Strong evidence for nonlinear sediment flux at a landscape scale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119062" indent="0">
              <a:buNone/>
            </a:pPr>
            <a:endParaRPr lang="en-GB" dirty="0"/>
          </a:p>
          <a:p>
            <a:r>
              <a:rPr lang="en-GB" dirty="0" smtClean="0"/>
              <a:t>Dimensionless parameters show more variation than expected for steady state landscapes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01784"/>
            <a:ext cx="2988600" cy="1924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60948"/>
            <a:ext cx="3024336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LSDTopoTools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Interested in trying this software out?</a:t>
            </a:r>
          </a:p>
          <a:p>
            <a:r>
              <a:rPr lang="en-GB" dirty="0" smtClean="0"/>
              <a:t>Poster P-S1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14" y="2852936"/>
            <a:ext cx="5526371" cy="39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hillslope sediment flux?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Creep dominated landscapes</a:t>
            </a:r>
          </a:p>
          <a:p>
            <a:pPr lvl="1"/>
            <a:r>
              <a:rPr lang="en-GB" dirty="0" smtClean="0"/>
              <a:t>High infiltration capacity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1"/>
            <a:ext cx="3387894" cy="2540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1" y="2996951"/>
            <a:ext cx="3387894" cy="2540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79" y="2996951"/>
            <a:ext cx="1905017" cy="25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hillslope sediment flux?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end-member models of sediment flux: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119062" indent="0">
              <a:buNone/>
            </a:pPr>
            <a:endParaRPr lang="en-GB" dirty="0"/>
          </a:p>
          <a:p>
            <a:endParaRPr lang="en-GB" dirty="0" smtClean="0"/>
          </a:p>
          <a:p>
            <a:pPr marL="119062" indent="0">
              <a:buNone/>
            </a:pP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365915" y="2276872"/>
            <a:ext cx="6412169" cy="4054628"/>
            <a:chOff x="914137" y="2346172"/>
            <a:chExt cx="6412169" cy="405462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277"/>
            <a:stretch/>
          </p:blipFill>
          <p:spPr bwMode="auto">
            <a:xfrm>
              <a:off x="914137" y="2346172"/>
              <a:ext cx="6412169" cy="4054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6372200" y="3212976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5840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Constraining linear flux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3538736" cy="790079"/>
          </a:xfrm>
        </p:spPr>
        <p:txBody>
          <a:bodyPr/>
          <a:lstStyle/>
          <a:p>
            <a:r>
              <a:rPr lang="en-GB" sz="2800" dirty="0" err="1" smtClean="0"/>
              <a:t>Mckean</a:t>
            </a:r>
            <a:r>
              <a:rPr lang="en-GB" sz="2800" dirty="0" smtClean="0"/>
              <a:t> (1993)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1" y="2564904"/>
            <a:ext cx="3912865" cy="346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774194"/>
            <a:ext cx="4704953" cy="304320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138070" y="1774825"/>
            <a:ext cx="3620639" cy="79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438150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800" dirty="0" smtClean="0"/>
              <a:t>Small (1999)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7200" y="5951289"/>
            <a:ext cx="4978896" cy="79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438150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800" dirty="0" err="1" smtClean="0"/>
              <a:t>Cosmogenic</a:t>
            </a:r>
            <a:r>
              <a:rPr lang="en-GB" sz="2800" smtClean="0"/>
              <a:t> radionuclides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4450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695" y="1670909"/>
            <a:ext cx="3167583" cy="2344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330" y="4019849"/>
            <a:ext cx="3678470" cy="2793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Constraining nonlinear flux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5122912" cy="4625975"/>
          </a:xfrm>
        </p:spPr>
        <p:txBody>
          <a:bodyPr/>
          <a:lstStyle/>
          <a:p>
            <a:r>
              <a:rPr lang="en-GB" sz="2800" dirty="0" smtClean="0"/>
              <a:t>Howard (1994)</a:t>
            </a:r>
          </a:p>
          <a:p>
            <a:pPr lvl="1"/>
            <a:r>
              <a:rPr lang="en-GB" sz="2400" dirty="0" smtClean="0"/>
              <a:t>Basin modelling</a:t>
            </a:r>
          </a:p>
          <a:p>
            <a:r>
              <a:rPr lang="en-GB" sz="2800" dirty="0" err="1"/>
              <a:t>Roering</a:t>
            </a:r>
            <a:r>
              <a:rPr lang="en-GB" sz="2800" dirty="0"/>
              <a:t> (</a:t>
            </a:r>
            <a:r>
              <a:rPr lang="en-GB" sz="2800" dirty="0" smtClean="0"/>
              <a:t>1999,2001)</a:t>
            </a:r>
            <a:endParaRPr lang="en-GB" sz="2800" dirty="0"/>
          </a:p>
          <a:p>
            <a:pPr lvl="1"/>
            <a:r>
              <a:rPr lang="en-GB" sz="2400" dirty="0"/>
              <a:t>CRN &amp; </a:t>
            </a:r>
            <a:r>
              <a:rPr lang="en-GB" sz="2400" dirty="0" smtClean="0"/>
              <a:t>basin measurements</a:t>
            </a:r>
            <a:endParaRPr lang="en-GB" sz="2800" dirty="0" smtClean="0"/>
          </a:p>
          <a:p>
            <a:pPr lvl="1"/>
            <a:r>
              <a:rPr lang="en-GB" sz="2400" dirty="0" smtClean="0"/>
              <a:t>Analogue hillslopes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076393"/>
            <a:ext cx="2900363" cy="261461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491880" y="2636912"/>
            <a:ext cx="171281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139952" y="3645024"/>
            <a:ext cx="1064743" cy="108012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</p:cNvCxnSpPr>
          <p:nvPr/>
        </p:nvCxnSpPr>
        <p:spPr>
          <a:xfrm flipH="1">
            <a:off x="2349773" y="4076393"/>
            <a:ext cx="1" cy="864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4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Constraining sediment 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Limited to local scale</a:t>
            </a:r>
          </a:p>
          <a:p>
            <a:endParaRPr lang="en-GB" dirty="0" smtClean="0"/>
          </a:p>
          <a:p>
            <a:r>
              <a:rPr lang="en-GB" dirty="0" smtClean="0"/>
              <a:t>Can we constrain hillslope sediment flux at a landscape scale?</a:t>
            </a:r>
          </a:p>
          <a:p>
            <a:endParaRPr lang="en-GB" dirty="0"/>
          </a:p>
          <a:p>
            <a:r>
              <a:rPr lang="en-GB" dirty="0" smtClean="0"/>
              <a:t>Both models make predictions about relief structure of landscapes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98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Predicted relief structure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-5444" y="1628800"/>
            <a:ext cx="9257964" cy="5229200"/>
            <a:chOff x="3753789" y="1628800"/>
            <a:chExt cx="5714755" cy="32403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23"/>
            <a:stretch/>
          </p:blipFill>
          <p:spPr bwMode="auto">
            <a:xfrm>
              <a:off x="3753789" y="1628800"/>
              <a:ext cx="5714755" cy="324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506780" y="1772816"/>
              <a:ext cx="31369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144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Predicted relief structure: Linear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" y="2743200"/>
            <a:ext cx="91440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" y="2743200"/>
            <a:ext cx="91440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9144000" cy="4114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724129" y="1628798"/>
            <a:ext cx="3639072" cy="1872208"/>
            <a:chOff x="7290539" y="1628800"/>
            <a:chExt cx="2246326" cy="116014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24" b="4399"/>
            <a:stretch/>
          </p:blipFill>
          <p:spPr bwMode="auto">
            <a:xfrm>
              <a:off x="7290539" y="1628800"/>
              <a:ext cx="2246326" cy="116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9068503" y="1673422"/>
              <a:ext cx="222244" cy="132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559" y="1628234"/>
            <a:ext cx="5469369" cy="129671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 smtClean="0"/>
              <a:t>Steady state hillslope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U</a:t>
            </a:r>
            <a:r>
              <a:rPr lang="en-GB" sz="2800" dirty="0" smtClean="0"/>
              <a:t>plifted at 0.1, 0.2 &amp; 0.3 mm/</a:t>
            </a:r>
            <a:r>
              <a:rPr lang="en-GB" sz="2800" dirty="0" err="1" smtClean="0"/>
              <a:t>yr</a:t>
            </a:r>
            <a:endParaRPr lang="en-GB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7737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1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2E49C37-E1CB-4BB1-A4D6-329388DA5631}" vid="{7CFC16FE-7FA7-465A-B394-37077948E0D7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5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6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17567</TotalTime>
  <Words>409</Words>
  <Application>Microsoft Office PowerPoint</Application>
  <PresentationFormat>On-screen Show (4:3)</PresentationFormat>
  <Paragraphs>111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Corbel</vt:lpstr>
      <vt:lpstr>Courier New</vt:lpstr>
      <vt:lpstr>Wingdings</vt:lpstr>
      <vt:lpstr>Wingdings 2</vt:lpstr>
      <vt:lpstr>Wingdings 3</vt:lpstr>
      <vt:lpstr>Office Theme</vt:lpstr>
      <vt:lpstr>Module</vt:lpstr>
      <vt:lpstr>Theme1</vt:lpstr>
      <vt:lpstr>1_Office Theme</vt:lpstr>
      <vt:lpstr>1_Module</vt:lpstr>
      <vt:lpstr>Constraining hillslope sediment flux using high resolution topographic data</vt:lpstr>
      <vt:lpstr>What is hillslope sediment flux?</vt:lpstr>
      <vt:lpstr>What is hillslope sediment flux?</vt:lpstr>
      <vt:lpstr>What is hillslope sediment flux?</vt:lpstr>
      <vt:lpstr>Constraining linear flux</vt:lpstr>
      <vt:lpstr>Constraining nonlinear flux</vt:lpstr>
      <vt:lpstr>Constraining sediment flux</vt:lpstr>
      <vt:lpstr>Predicted relief structure</vt:lpstr>
      <vt:lpstr>Predicted relief structure: Linear</vt:lpstr>
      <vt:lpstr>Predicted relief structure: Nonlinear</vt:lpstr>
      <vt:lpstr>Dimensionless relief and curvature</vt:lpstr>
      <vt:lpstr>Topographic analysis</vt:lpstr>
      <vt:lpstr>Connecting hillslopes to channels</vt:lpstr>
      <vt:lpstr>Measuring hillslopes directly</vt:lpstr>
      <vt:lpstr>Relief and hilltop curvature</vt:lpstr>
      <vt:lpstr>Measuring hillslopes directly</vt:lpstr>
      <vt:lpstr>Measuring hillslopes directly</vt:lpstr>
      <vt:lpstr>Measuring hillslopes directly</vt:lpstr>
      <vt:lpstr>Hillslope length-relief relationships</vt:lpstr>
      <vt:lpstr>Dimensionless relief and curvature</vt:lpstr>
      <vt:lpstr>Conclusions</vt:lpstr>
      <vt:lpstr>LSDTopoTools</vt:lpstr>
    </vt:vector>
  </TitlesOfParts>
  <Company>University of Edinburgh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Digging holes in Appalachia</dc:title>
  <dc:creator>GRIEVE Stuart</dc:creator>
  <cp:lastModifiedBy>Stuart</cp:lastModifiedBy>
  <cp:revision>343</cp:revision>
  <dcterms:created xsi:type="dcterms:W3CDTF">2013-07-01T10:45:14Z</dcterms:created>
  <dcterms:modified xsi:type="dcterms:W3CDTF">2015-09-02T11:18:12Z</dcterms:modified>
</cp:coreProperties>
</file>